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753600" cy="73152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hunk Five" panose="020B0604020202020204" charset="0"/>
      <p:regular r:id="rId20"/>
    </p:embeddedFont>
    <p:embeddedFont>
      <p:font typeface="Open Sans 1 Bold" panose="020B0604020202020204" charset="0"/>
      <p:regular r:id="rId21"/>
    </p:embeddedFont>
    <p:embeddedFont>
      <p:font typeface="Open Sans 2" panose="020B0604020202020204" charset="0"/>
      <p:regular r:id="rId22"/>
    </p:embeddedFont>
    <p:embeddedFont>
      <p:font typeface="Open Sans 2 Light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5908" y="-372619"/>
            <a:ext cx="7430475" cy="8060439"/>
            <a:chOff x="0" y="0"/>
            <a:chExt cx="3766950" cy="40863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6950" cy="4086316"/>
            </a:xfrm>
            <a:custGeom>
              <a:avLst/>
              <a:gdLst/>
              <a:ahLst/>
              <a:cxnLst/>
              <a:rect l="l" t="t" r="r" b="b"/>
              <a:pathLst>
                <a:path w="3766950" h="4086316">
                  <a:moveTo>
                    <a:pt x="0" y="0"/>
                  </a:moveTo>
                  <a:lnTo>
                    <a:pt x="3766950" y="0"/>
                  </a:lnTo>
                  <a:lnTo>
                    <a:pt x="3766950" y="4086316"/>
                  </a:lnTo>
                  <a:lnTo>
                    <a:pt x="0" y="4086316"/>
                  </a:lnTo>
                  <a:close/>
                </a:path>
              </a:pathLst>
            </a:custGeom>
            <a:solidFill>
              <a:srgbClr val="15A4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766950" cy="4105366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00029" y="2353631"/>
            <a:ext cx="5614770" cy="2060565"/>
          </a:xfrm>
          <a:custGeom>
            <a:avLst/>
            <a:gdLst/>
            <a:ahLst/>
            <a:cxnLst/>
            <a:rect l="l" t="t" r="r" b="b"/>
            <a:pathLst>
              <a:path w="5614770" h="2060565">
                <a:moveTo>
                  <a:pt x="0" y="0"/>
                </a:moveTo>
                <a:lnTo>
                  <a:pt x="5614770" y="0"/>
                </a:lnTo>
                <a:lnTo>
                  <a:pt x="5614770" y="2060564"/>
                </a:lnTo>
                <a:lnTo>
                  <a:pt x="0" y="20605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533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06462" y="6431761"/>
            <a:ext cx="548230" cy="548230"/>
          </a:xfrm>
          <a:custGeom>
            <a:avLst/>
            <a:gdLst/>
            <a:ahLst/>
            <a:cxnLst/>
            <a:rect l="l" t="t" r="r" b="b"/>
            <a:pathLst>
              <a:path w="548230" h="548230">
                <a:moveTo>
                  <a:pt x="0" y="0"/>
                </a:moveTo>
                <a:lnTo>
                  <a:pt x="548230" y="0"/>
                </a:lnTo>
                <a:lnTo>
                  <a:pt x="548230" y="548230"/>
                </a:lnTo>
                <a:lnTo>
                  <a:pt x="0" y="5482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93410" y="6431761"/>
            <a:ext cx="548230" cy="548230"/>
          </a:xfrm>
          <a:custGeom>
            <a:avLst/>
            <a:gdLst/>
            <a:ahLst/>
            <a:cxnLst/>
            <a:rect l="l" t="t" r="r" b="b"/>
            <a:pathLst>
              <a:path w="548230" h="548230">
                <a:moveTo>
                  <a:pt x="0" y="0"/>
                </a:moveTo>
                <a:lnTo>
                  <a:pt x="548230" y="0"/>
                </a:lnTo>
                <a:lnTo>
                  <a:pt x="548230" y="548230"/>
                </a:lnTo>
                <a:lnTo>
                  <a:pt x="0" y="5482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75622" y="6431761"/>
            <a:ext cx="518956" cy="518956"/>
          </a:xfrm>
          <a:custGeom>
            <a:avLst/>
            <a:gdLst/>
            <a:ahLst/>
            <a:cxnLst/>
            <a:rect l="l" t="t" r="r" b="b"/>
            <a:pathLst>
              <a:path w="518956" h="518956">
                <a:moveTo>
                  <a:pt x="0" y="0"/>
                </a:moveTo>
                <a:lnTo>
                  <a:pt x="518956" y="0"/>
                </a:lnTo>
                <a:lnTo>
                  <a:pt x="518956" y="518957"/>
                </a:lnTo>
                <a:lnTo>
                  <a:pt x="0" y="518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91491" y="5876340"/>
            <a:ext cx="3518059" cy="4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2"/>
              </a:lnSpc>
            </a:pPr>
            <a:r>
              <a:rPr lang="en-US" sz="2337" spc="86">
                <a:solidFill>
                  <a:srgbClr val="FFFFFF"/>
                </a:solidFill>
                <a:latin typeface="Chunk Five"/>
              </a:rPr>
              <a:t>www.spearlondon.org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169675" y="-13409"/>
            <a:ext cx="1729783" cy="2678712"/>
            <a:chOff x="0" y="0"/>
            <a:chExt cx="2306378" cy="357161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/>
            <a:srcRect l="28683" r="28683"/>
            <a:stretch>
              <a:fillRect/>
            </a:stretch>
          </p:blipFill>
          <p:spPr>
            <a:xfrm>
              <a:off x="0" y="0"/>
              <a:ext cx="2306378" cy="3571616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8023817" y="2044557"/>
            <a:ext cx="1729783" cy="2678712"/>
            <a:chOff x="0" y="0"/>
            <a:chExt cx="2306378" cy="3571616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/>
            <a:srcRect l="28464" r="28464"/>
            <a:stretch>
              <a:fillRect/>
            </a:stretch>
          </p:blipFill>
          <p:spPr>
            <a:xfrm>
              <a:off x="0" y="0"/>
              <a:ext cx="2306378" cy="3571616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169675" y="2823879"/>
            <a:ext cx="1729783" cy="2678712"/>
            <a:chOff x="0" y="0"/>
            <a:chExt cx="2306378" cy="357161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/>
            <a:srcRect l="18353" r="1182"/>
            <a:stretch>
              <a:fillRect/>
            </a:stretch>
          </p:blipFill>
          <p:spPr>
            <a:xfrm>
              <a:off x="0" y="0"/>
              <a:ext cx="2306378" cy="3571616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8023817" y="5111264"/>
            <a:ext cx="1729783" cy="2678712"/>
            <a:chOff x="0" y="0"/>
            <a:chExt cx="2306378" cy="3571616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2"/>
            <a:srcRect l="1030" r="1030"/>
            <a:stretch>
              <a:fillRect/>
            </a:stretch>
          </p:blipFill>
          <p:spPr>
            <a:xfrm>
              <a:off x="0" y="0"/>
              <a:ext cx="2306378" cy="3571616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8023817" y="-1024680"/>
            <a:ext cx="1729783" cy="2678712"/>
            <a:chOff x="0" y="0"/>
            <a:chExt cx="2306378" cy="357161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/>
            <a:srcRect l="870" r="870"/>
            <a:stretch>
              <a:fillRect/>
            </a:stretch>
          </p:blipFill>
          <p:spPr>
            <a:xfrm>
              <a:off x="0" y="0"/>
              <a:ext cx="2306378" cy="3571616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6169675" y="5661168"/>
            <a:ext cx="1729783" cy="2678712"/>
            <a:chOff x="0" y="0"/>
            <a:chExt cx="2306378" cy="357161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4"/>
            <a:srcRect l="1674" r="1674"/>
            <a:stretch>
              <a:fillRect/>
            </a:stretch>
          </p:blipFill>
          <p:spPr>
            <a:xfrm>
              <a:off x="0" y="0"/>
              <a:ext cx="2306378" cy="35716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1520"/>
            <a:ext cx="5426019" cy="5912023"/>
          </a:xfrm>
          <a:custGeom>
            <a:avLst/>
            <a:gdLst/>
            <a:ahLst/>
            <a:cxnLst/>
            <a:rect l="l" t="t" r="r" b="b"/>
            <a:pathLst>
              <a:path w="5426019" h="5912023">
                <a:moveTo>
                  <a:pt x="0" y="0"/>
                </a:moveTo>
                <a:lnTo>
                  <a:pt x="5426019" y="0"/>
                </a:lnTo>
                <a:lnTo>
                  <a:pt x="5426019" y="5912023"/>
                </a:lnTo>
                <a:lnTo>
                  <a:pt x="0" y="5912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0007" y="6469888"/>
            <a:ext cx="6514123" cy="482102"/>
          </a:xfrm>
          <a:custGeom>
            <a:avLst/>
            <a:gdLst/>
            <a:ahLst/>
            <a:cxnLst/>
            <a:rect l="l" t="t" r="r" b="b"/>
            <a:pathLst>
              <a:path w="6514123" h="482102">
                <a:moveTo>
                  <a:pt x="0" y="0"/>
                </a:moveTo>
                <a:lnTo>
                  <a:pt x="6514123" y="0"/>
                </a:lnTo>
                <a:lnTo>
                  <a:pt x="6514123" y="482103"/>
                </a:lnTo>
                <a:lnTo>
                  <a:pt x="0" y="482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314116" y="645795"/>
            <a:ext cx="4263204" cy="630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Chunk Five"/>
              </a:rPr>
              <a:t>LONDON </a:t>
            </a:r>
          </a:p>
          <a:p>
            <a:pPr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 2"/>
              </a:rPr>
              <a:t>2086 Rough Sleepers recorded in Q2 23/24</a:t>
            </a:r>
          </a:p>
          <a:p>
            <a:pPr>
              <a:lnSpc>
                <a:spcPts val="840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 2"/>
              </a:rPr>
              <a:t>Westminster recorded 748 alone</a:t>
            </a:r>
          </a:p>
          <a:p>
            <a:pPr>
              <a:lnSpc>
                <a:spcPts val="840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 2"/>
              </a:rPr>
              <a:t>Data drawn from CHAIN database showing Outreach interactions with rough sleepers</a:t>
            </a:r>
          </a:p>
          <a:p>
            <a:pPr>
              <a:lnSpc>
                <a:spcPts val="840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 2"/>
              </a:rPr>
              <a:t>Data closer to reality than nationally but still not capturing everything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Chunk Five"/>
              </a:rPr>
              <a:t>KINGSTON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 2"/>
              </a:rPr>
              <a:t>Total recorded in quarter - 40</a:t>
            </a:r>
          </a:p>
          <a:p>
            <a:pPr>
              <a:lnSpc>
                <a:spcPts val="840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 2"/>
              </a:rPr>
              <a:t>New Rough Sleeper - 11</a:t>
            </a:r>
          </a:p>
          <a:p>
            <a:pPr>
              <a:lnSpc>
                <a:spcPts val="840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 2"/>
              </a:rPr>
              <a:t>Intermittent - 23</a:t>
            </a:r>
          </a:p>
          <a:p>
            <a:pPr>
              <a:lnSpc>
                <a:spcPts val="840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 2"/>
              </a:rPr>
              <a:t>Living On the Street (LOS) - 6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560320"/>
            <a:ext cx="9900914" cy="2194560"/>
            <a:chOff x="0" y="0"/>
            <a:chExt cx="366700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67005" cy="812800"/>
            </a:xfrm>
            <a:custGeom>
              <a:avLst/>
              <a:gdLst/>
              <a:ahLst/>
              <a:cxnLst/>
              <a:rect l="l" t="t" r="r" b="b"/>
              <a:pathLst>
                <a:path w="3667005" h="812800">
                  <a:moveTo>
                    <a:pt x="0" y="0"/>
                  </a:moveTo>
                  <a:lnTo>
                    <a:pt x="3667005" y="0"/>
                  </a:lnTo>
                  <a:lnTo>
                    <a:pt x="366700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5A4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67005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6527" y="6041939"/>
            <a:ext cx="434650" cy="434650"/>
          </a:xfrm>
          <a:custGeom>
            <a:avLst/>
            <a:gdLst/>
            <a:ahLst/>
            <a:cxnLst/>
            <a:rect l="l" t="t" r="r" b="b"/>
            <a:pathLst>
              <a:path w="434650" h="434650">
                <a:moveTo>
                  <a:pt x="0" y="0"/>
                </a:moveTo>
                <a:lnTo>
                  <a:pt x="434650" y="0"/>
                </a:lnTo>
                <a:lnTo>
                  <a:pt x="434650" y="434650"/>
                </a:lnTo>
                <a:lnTo>
                  <a:pt x="0" y="434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9721" y="6041939"/>
            <a:ext cx="434650" cy="434650"/>
          </a:xfrm>
          <a:custGeom>
            <a:avLst/>
            <a:gdLst/>
            <a:ahLst/>
            <a:cxnLst/>
            <a:rect l="l" t="t" r="r" b="b"/>
            <a:pathLst>
              <a:path w="434650" h="434650">
                <a:moveTo>
                  <a:pt x="0" y="0"/>
                </a:moveTo>
                <a:lnTo>
                  <a:pt x="434649" y="0"/>
                </a:lnTo>
                <a:lnTo>
                  <a:pt x="434649" y="434650"/>
                </a:lnTo>
                <a:lnTo>
                  <a:pt x="0" y="434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09160" y="6041939"/>
            <a:ext cx="411441" cy="411441"/>
          </a:xfrm>
          <a:custGeom>
            <a:avLst/>
            <a:gdLst/>
            <a:ahLst/>
            <a:cxnLst/>
            <a:rect l="l" t="t" r="r" b="b"/>
            <a:pathLst>
              <a:path w="411441" h="411441">
                <a:moveTo>
                  <a:pt x="0" y="0"/>
                </a:moveTo>
                <a:lnTo>
                  <a:pt x="411441" y="0"/>
                </a:lnTo>
                <a:lnTo>
                  <a:pt x="411441" y="411441"/>
                </a:lnTo>
                <a:lnTo>
                  <a:pt x="0" y="4114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61672" y="2553624"/>
            <a:ext cx="2230255" cy="2207953"/>
          </a:xfrm>
          <a:custGeom>
            <a:avLst/>
            <a:gdLst/>
            <a:ahLst/>
            <a:cxnLst/>
            <a:rect l="l" t="t" r="r" b="b"/>
            <a:pathLst>
              <a:path w="2230255" h="2207953">
                <a:moveTo>
                  <a:pt x="0" y="0"/>
                </a:moveTo>
                <a:lnTo>
                  <a:pt x="2230256" y="0"/>
                </a:lnTo>
                <a:lnTo>
                  <a:pt x="2230256" y="2207952"/>
                </a:lnTo>
                <a:lnTo>
                  <a:pt x="0" y="2207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06527" y="6592396"/>
            <a:ext cx="5096368" cy="50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8"/>
              </a:lnSpc>
              <a:spcBef>
                <a:spcPct val="0"/>
              </a:spcBef>
            </a:pPr>
            <a:r>
              <a:rPr lang="en-US" sz="1520">
                <a:solidFill>
                  <a:srgbClr val="231F20"/>
                </a:solidFill>
                <a:latin typeface="Open Sans 2"/>
              </a:rPr>
              <a:t>Charity number: 1122206 </a:t>
            </a:r>
          </a:p>
          <a:p>
            <a:pPr>
              <a:lnSpc>
                <a:spcPts val="2128"/>
              </a:lnSpc>
              <a:spcBef>
                <a:spcPct val="0"/>
              </a:spcBef>
            </a:pPr>
            <a:r>
              <a:rPr lang="en-US" sz="1520">
                <a:solidFill>
                  <a:srgbClr val="231F20"/>
                </a:solidFill>
                <a:latin typeface="Open Sans 2"/>
              </a:rPr>
              <a:t>89 Heath Road, Twickenham, TW1 4AW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52513" y="4928787"/>
            <a:ext cx="7152402" cy="834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4"/>
              </a:lnSpc>
            </a:pPr>
            <a:r>
              <a:rPr lang="en-US" sz="2008">
                <a:solidFill>
                  <a:srgbClr val="000000"/>
                </a:solidFill>
                <a:latin typeface="Open Sans 2"/>
              </a:rPr>
              <a:t>Gary Clements, Operations Manager, Outreach</a:t>
            </a:r>
          </a:p>
          <a:p>
            <a:pPr algn="ctr">
              <a:lnSpc>
                <a:spcPts val="3414"/>
              </a:lnSpc>
            </a:pPr>
            <a:r>
              <a:rPr lang="en-US" sz="2008">
                <a:solidFill>
                  <a:srgbClr val="000000"/>
                </a:solidFill>
                <a:latin typeface="Open Sans 2"/>
              </a:rPr>
              <a:t>Jude Everett – Team Leader, Kingston Outreach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036110"/>
            <a:chOff x="0" y="0"/>
            <a:chExt cx="4944681" cy="1032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4681" cy="1032225"/>
            </a:xfrm>
            <a:custGeom>
              <a:avLst/>
              <a:gdLst/>
              <a:ahLst/>
              <a:cxnLst/>
              <a:rect l="l" t="t" r="r" b="b"/>
              <a:pathLst>
                <a:path w="4944681" h="1032225">
                  <a:moveTo>
                    <a:pt x="0" y="0"/>
                  </a:moveTo>
                  <a:lnTo>
                    <a:pt x="4944681" y="0"/>
                  </a:lnTo>
                  <a:lnTo>
                    <a:pt x="4944681" y="1032225"/>
                  </a:lnTo>
                  <a:lnTo>
                    <a:pt x="0" y="1032225"/>
                  </a:lnTo>
                  <a:close/>
                </a:path>
              </a:pathLst>
            </a:custGeom>
            <a:solidFill>
              <a:srgbClr val="15A4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44681" cy="105127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954179" y="3482900"/>
            <a:ext cx="5799421" cy="20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spc="136">
                <a:solidFill>
                  <a:srgbClr val="000000"/>
                </a:solidFill>
                <a:latin typeface="Open Sans 1 Bold"/>
              </a:rPr>
              <a:t>SPEAR is a local homelessness charity delivering services to people experiencing homelessness in </a:t>
            </a:r>
          </a:p>
          <a:p>
            <a:pPr algn="ctr">
              <a:lnSpc>
                <a:spcPts val="3359"/>
              </a:lnSpc>
            </a:pPr>
            <a:r>
              <a:rPr lang="en-US" sz="2399" spc="136">
                <a:solidFill>
                  <a:srgbClr val="000000"/>
                </a:solidFill>
                <a:latin typeface="Open Sans 1 Bold"/>
              </a:rPr>
              <a:t>South West London.</a:t>
            </a:r>
          </a:p>
        </p:txBody>
      </p:sp>
      <p:sp>
        <p:nvSpPr>
          <p:cNvPr id="6" name="Freeform 6"/>
          <p:cNvSpPr/>
          <p:nvPr/>
        </p:nvSpPr>
        <p:spPr>
          <a:xfrm>
            <a:off x="-496396" y="1818034"/>
            <a:ext cx="5172039" cy="5172039"/>
          </a:xfrm>
          <a:custGeom>
            <a:avLst/>
            <a:gdLst/>
            <a:ahLst/>
            <a:cxnLst/>
            <a:rect l="l" t="t" r="r" b="b"/>
            <a:pathLst>
              <a:path w="5172039" h="5172039">
                <a:moveTo>
                  <a:pt x="0" y="0"/>
                </a:moveTo>
                <a:lnTo>
                  <a:pt x="5172038" y="0"/>
                </a:lnTo>
                <a:lnTo>
                  <a:pt x="5172038" y="5172038"/>
                </a:lnTo>
                <a:lnTo>
                  <a:pt x="0" y="517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31520" y="731520"/>
            <a:ext cx="5396236" cy="75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9"/>
              </a:lnSpc>
            </a:pPr>
            <a:r>
              <a:rPr lang="en-US" sz="4989">
                <a:solidFill>
                  <a:srgbClr val="FFFFFF"/>
                </a:solidFill>
                <a:latin typeface="Chunk Five"/>
              </a:rPr>
              <a:t>About Us</a:t>
            </a:r>
          </a:p>
        </p:txBody>
      </p:sp>
      <p:sp>
        <p:nvSpPr>
          <p:cNvPr id="8" name="AutoShape 8"/>
          <p:cNvSpPr/>
          <p:nvPr/>
        </p:nvSpPr>
        <p:spPr>
          <a:xfrm>
            <a:off x="2331538" y="1525016"/>
            <a:ext cx="1362845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5183" y="496820"/>
            <a:ext cx="6385837" cy="6401841"/>
          </a:xfrm>
          <a:custGeom>
            <a:avLst/>
            <a:gdLst/>
            <a:ahLst/>
            <a:cxnLst/>
            <a:rect l="l" t="t" r="r" b="b"/>
            <a:pathLst>
              <a:path w="6385837" h="6401841">
                <a:moveTo>
                  <a:pt x="0" y="0"/>
                </a:moveTo>
                <a:lnTo>
                  <a:pt x="6385837" y="0"/>
                </a:lnTo>
                <a:lnTo>
                  <a:pt x="6385837" y="6401842"/>
                </a:lnTo>
                <a:lnTo>
                  <a:pt x="0" y="6401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5137" y="2317303"/>
            <a:ext cx="1252073" cy="1565241"/>
          </a:xfrm>
          <a:custGeom>
            <a:avLst/>
            <a:gdLst/>
            <a:ahLst/>
            <a:cxnLst/>
            <a:rect l="l" t="t" r="r" b="b"/>
            <a:pathLst>
              <a:path w="1252073" h="1565241">
                <a:moveTo>
                  <a:pt x="0" y="0"/>
                </a:moveTo>
                <a:lnTo>
                  <a:pt x="1252073" y="0"/>
                </a:lnTo>
                <a:lnTo>
                  <a:pt x="1252073" y="1565242"/>
                </a:lnTo>
                <a:lnTo>
                  <a:pt x="0" y="15652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027" t="-26406" r="-297302" b="-2751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14067" y="5018412"/>
            <a:ext cx="1066587" cy="1493614"/>
          </a:xfrm>
          <a:custGeom>
            <a:avLst/>
            <a:gdLst/>
            <a:ahLst/>
            <a:cxnLst/>
            <a:rect l="l" t="t" r="r" b="b"/>
            <a:pathLst>
              <a:path w="1066587" h="1493614">
                <a:moveTo>
                  <a:pt x="0" y="0"/>
                </a:moveTo>
                <a:lnTo>
                  <a:pt x="1066587" y="0"/>
                </a:lnTo>
                <a:lnTo>
                  <a:pt x="1066587" y="1493614"/>
                </a:lnTo>
                <a:lnTo>
                  <a:pt x="0" y="1493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4854" t="-143765" r="-353812" b="-119473"/>
            </a:stretch>
          </a:blipFill>
        </p:spPr>
      </p:sp>
      <p:sp>
        <p:nvSpPr>
          <p:cNvPr id="5" name="Freeform 5"/>
          <p:cNvSpPr/>
          <p:nvPr/>
        </p:nvSpPr>
        <p:spPr>
          <a:xfrm rot="489941">
            <a:off x="4114644" y="4897692"/>
            <a:ext cx="1368003" cy="1256853"/>
          </a:xfrm>
          <a:custGeom>
            <a:avLst/>
            <a:gdLst/>
            <a:ahLst/>
            <a:cxnLst/>
            <a:rect l="l" t="t" r="r" b="b"/>
            <a:pathLst>
              <a:path w="1368003" h="1256853">
                <a:moveTo>
                  <a:pt x="0" y="0"/>
                </a:moveTo>
                <a:lnTo>
                  <a:pt x="1368003" y="0"/>
                </a:lnTo>
                <a:lnTo>
                  <a:pt x="1368003" y="1256852"/>
                </a:lnTo>
                <a:lnTo>
                  <a:pt x="0" y="1256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65782" y="278536"/>
            <a:ext cx="1078798" cy="1294361"/>
          </a:xfrm>
          <a:custGeom>
            <a:avLst/>
            <a:gdLst/>
            <a:ahLst/>
            <a:cxnLst/>
            <a:rect l="l" t="t" r="r" b="b"/>
            <a:pathLst>
              <a:path w="1078798" h="1294361">
                <a:moveTo>
                  <a:pt x="0" y="0"/>
                </a:moveTo>
                <a:lnTo>
                  <a:pt x="1078798" y="0"/>
                </a:lnTo>
                <a:lnTo>
                  <a:pt x="1078798" y="1294361"/>
                </a:lnTo>
                <a:lnTo>
                  <a:pt x="0" y="12943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756" t="-167083" r="-363896" b="-141855"/>
            </a:stretch>
          </a:blipFill>
        </p:spPr>
      </p:sp>
      <p:sp>
        <p:nvSpPr>
          <p:cNvPr id="7" name="Freeform 7"/>
          <p:cNvSpPr/>
          <p:nvPr/>
        </p:nvSpPr>
        <p:spPr>
          <a:xfrm rot="-10800000" flipH="1" flipV="1">
            <a:off x="1950131" y="5239076"/>
            <a:ext cx="1095993" cy="1006943"/>
          </a:xfrm>
          <a:custGeom>
            <a:avLst/>
            <a:gdLst/>
            <a:ahLst/>
            <a:cxnLst/>
            <a:rect l="l" t="t" r="r" b="b"/>
            <a:pathLst>
              <a:path w="1095993" h="1006943">
                <a:moveTo>
                  <a:pt x="1095992" y="1006943"/>
                </a:moveTo>
                <a:lnTo>
                  <a:pt x="0" y="1006943"/>
                </a:lnTo>
                <a:lnTo>
                  <a:pt x="0" y="0"/>
                </a:lnTo>
                <a:lnTo>
                  <a:pt x="1095992" y="0"/>
                </a:lnTo>
                <a:lnTo>
                  <a:pt x="1095992" y="100694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843483" flipH="1" flipV="1">
            <a:off x="3483438" y="2517667"/>
            <a:ext cx="1097763" cy="1008570"/>
          </a:xfrm>
          <a:custGeom>
            <a:avLst/>
            <a:gdLst/>
            <a:ahLst/>
            <a:cxnLst/>
            <a:rect l="l" t="t" r="r" b="b"/>
            <a:pathLst>
              <a:path w="1097763" h="1008570">
                <a:moveTo>
                  <a:pt x="1097762" y="1008570"/>
                </a:moveTo>
                <a:lnTo>
                  <a:pt x="0" y="1008570"/>
                </a:lnTo>
                <a:lnTo>
                  <a:pt x="0" y="0"/>
                </a:lnTo>
                <a:lnTo>
                  <a:pt x="1097762" y="0"/>
                </a:lnTo>
                <a:lnTo>
                  <a:pt x="1097762" y="100857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78144">
            <a:off x="6273196" y="2884111"/>
            <a:ext cx="1082366" cy="996924"/>
          </a:xfrm>
          <a:custGeom>
            <a:avLst/>
            <a:gdLst/>
            <a:ahLst/>
            <a:cxnLst/>
            <a:rect l="l" t="t" r="r" b="b"/>
            <a:pathLst>
              <a:path w="1082366" h="996924">
                <a:moveTo>
                  <a:pt x="0" y="0"/>
                </a:moveTo>
                <a:lnTo>
                  <a:pt x="1082366" y="0"/>
                </a:lnTo>
                <a:lnTo>
                  <a:pt x="1082366" y="996923"/>
                </a:lnTo>
                <a:lnTo>
                  <a:pt x="0" y="9969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5982" b="-5717"/>
            </a:stretch>
          </a:blipFill>
        </p:spPr>
      </p:sp>
      <p:sp>
        <p:nvSpPr>
          <p:cNvPr id="10" name="Freeform 10"/>
          <p:cNvSpPr/>
          <p:nvPr/>
        </p:nvSpPr>
        <p:spPr>
          <a:xfrm rot="-1983314">
            <a:off x="127567" y="2444476"/>
            <a:ext cx="3011663" cy="2876138"/>
          </a:xfrm>
          <a:custGeom>
            <a:avLst/>
            <a:gdLst/>
            <a:ahLst/>
            <a:cxnLst/>
            <a:rect l="l" t="t" r="r" b="b"/>
            <a:pathLst>
              <a:path w="3011663" h="2876138">
                <a:moveTo>
                  <a:pt x="0" y="0"/>
                </a:moveTo>
                <a:lnTo>
                  <a:pt x="3011662" y="0"/>
                </a:lnTo>
                <a:lnTo>
                  <a:pt x="3011662" y="2876138"/>
                </a:lnTo>
                <a:lnTo>
                  <a:pt x="0" y="28761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729086" y="2756734"/>
            <a:ext cx="1100156" cy="1251678"/>
          </a:xfrm>
          <a:custGeom>
            <a:avLst/>
            <a:gdLst/>
            <a:ahLst/>
            <a:cxnLst/>
            <a:rect l="l" t="t" r="r" b="b"/>
            <a:pathLst>
              <a:path w="1100156" h="1251678">
                <a:moveTo>
                  <a:pt x="0" y="0"/>
                </a:moveTo>
                <a:lnTo>
                  <a:pt x="1100157" y="0"/>
                </a:lnTo>
                <a:lnTo>
                  <a:pt x="1100157" y="1251677"/>
                </a:lnTo>
                <a:lnTo>
                  <a:pt x="0" y="125167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0534" t="-152628" r="-315979" b="-12225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52282" y="6643069"/>
            <a:ext cx="1452901" cy="34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6"/>
              </a:lnSpc>
            </a:pPr>
            <a:r>
              <a:rPr lang="en-US" sz="1997">
                <a:solidFill>
                  <a:srgbClr val="1C3A40"/>
                </a:solidFill>
                <a:latin typeface="Open Sans 2 Light Italics"/>
              </a:rPr>
              <a:t>homelessness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91020" y="1027493"/>
            <a:ext cx="1476446" cy="34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6"/>
              </a:lnSpc>
            </a:pPr>
            <a:r>
              <a:rPr lang="en-US" sz="1997">
                <a:solidFill>
                  <a:srgbClr val="1C3A40"/>
                </a:solidFill>
                <a:latin typeface="Open Sans 2 Light Italics"/>
              </a:rPr>
              <a:t>independence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0762" y="3908397"/>
            <a:ext cx="1980823" cy="89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6"/>
              </a:lnSpc>
            </a:pPr>
            <a:r>
              <a:rPr lang="en-US" sz="2221" spc="126">
                <a:solidFill>
                  <a:srgbClr val="1C3A40"/>
                </a:solidFill>
                <a:latin typeface="Chunk Five"/>
              </a:rPr>
              <a:t>ROUGH SLEEPER OUTREACH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85963" y="6512026"/>
            <a:ext cx="3107356" cy="33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6"/>
              </a:lnSpc>
            </a:pPr>
            <a:r>
              <a:rPr lang="en-US" sz="2221" spc="126">
                <a:solidFill>
                  <a:srgbClr val="1C3A40"/>
                </a:solidFill>
                <a:latin typeface="Chunk Five"/>
              </a:rPr>
              <a:t>ACCOMMODATION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11716" y="1675867"/>
            <a:ext cx="2465084" cy="61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6"/>
              </a:lnSpc>
            </a:pPr>
            <a:r>
              <a:rPr lang="en-US" sz="2221" spc="126">
                <a:solidFill>
                  <a:srgbClr val="1C3A40"/>
                </a:solidFill>
                <a:latin typeface="Chunk Five"/>
              </a:rPr>
              <a:t>COMMUNITY DEVELOPMENT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80654" y="3860772"/>
            <a:ext cx="1980823" cy="1378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221" spc="126">
                <a:solidFill>
                  <a:srgbClr val="1C3A40"/>
                </a:solidFill>
                <a:latin typeface="Chunk Five"/>
              </a:rPr>
              <a:t>HOMELESS</a:t>
            </a:r>
          </a:p>
          <a:p>
            <a:pPr algn="ctr">
              <a:lnSpc>
                <a:spcPts val="2687"/>
              </a:lnSpc>
            </a:pPr>
            <a:r>
              <a:rPr lang="en-US" sz="2221" spc="126">
                <a:solidFill>
                  <a:srgbClr val="1C3A40"/>
                </a:solidFill>
                <a:latin typeface="Chunk Five"/>
              </a:rPr>
              <a:t>HEALTH LINK SERVICE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731520"/>
            <a:ext cx="7577405" cy="75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9"/>
              </a:lnSpc>
            </a:pPr>
            <a:r>
              <a:rPr lang="en-US" sz="4989">
                <a:solidFill>
                  <a:srgbClr val="15A44A"/>
                </a:solidFill>
                <a:latin typeface="Chunk Five"/>
              </a:rPr>
              <a:t>Rough Sleeper Outreach</a:t>
            </a:r>
          </a:p>
        </p:txBody>
      </p:sp>
      <p:sp>
        <p:nvSpPr>
          <p:cNvPr id="3" name="AutoShape 3"/>
          <p:cNvSpPr/>
          <p:nvPr/>
        </p:nvSpPr>
        <p:spPr>
          <a:xfrm>
            <a:off x="6946079" y="1525016"/>
            <a:ext cx="1362845" cy="0"/>
          </a:xfrm>
          <a:prstGeom prst="line">
            <a:avLst/>
          </a:prstGeom>
          <a:ln w="76200" cap="flat">
            <a:solidFill>
              <a:srgbClr val="15A44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-1002273" y="1788522"/>
            <a:ext cx="11372247" cy="5885769"/>
            <a:chOff x="0" y="0"/>
            <a:chExt cx="4211943" cy="21799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1943" cy="2179914"/>
            </a:xfrm>
            <a:custGeom>
              <a:avLst/>
              <a:gdLst/>
              <a:ahLst/>
              <a:cxnLst/>
              <a:rect l="l" t="t" r="r" b="b"/>
              <a:pathLst>
                <a:path w="4211943" h="2179914">
                  <a:moveTo>
                    <a:pt x="0" y="0"/>
                  </a:moveTo>
                  <a:lnTo>
                    <a:pt x="4211943" y="0"/>
                  </a:lnTo>
                  <a:lnTo>
                    <a:pt x="4211943" y="2179914"/>
                  </a:lnTo>
                  <a:lnTo>
                    <a:pt x="0" y="2179914"/>
                  </a:lnTo>
                  <a:close/>
                </a:path>
              </a:pathLst>
            </a:custGeom>
            <a:solidFill>
              <a:srgbClr val="15A44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211943" cy="2198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285230" y="1486916"/>
            <a:ext cx="3335855" cy="5566590"/>
          </a:xfrm>
          <a:custGeom>
            <a:avLst/>
            <a:gdLst/>
            <a:ahLst/>
            <a:cxnLst/>
            <a:rect l="l" t="t" r="r" b="b"/>
            <a:pathLst>
              <a:path w="3335855" h="5566590">
                <a:moveTo>
                  <a:pt x="0" y="0"/>
                </a:moveTo>
                <a:lnTo>
                  <a:pt x="3335855" y="0"/>
                </a:lnTo>
                <a:lnTo>
                  <a:pt x="3335855" y="5566590"/>
                </a:lnTo>
                <a:lnTo>
                  <a:pt x="0" y="5566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506" r="-5442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05645" y="1994461"/>
            <a:ext cx="5645947" cy="505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ns 2"/>
              </a:rPr>
              <a:t>The Outreach teams go out at night and in the early morning to verify people sleeping rough – providing pathways and support to assist people off the streets.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FFFFFF"/>
              </a:solidFill>
              <a:latin typeface="Open Sans 2"/>
            </a:endParaRP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Open Sans 2"/>
              </a:rPr>
              <a:t> SPEAR then assists them to link into various support services, tailored to the challenges an individual might face.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FFFFFF"/>
              </a:solidFill>
              <a:latin typeface="Open Sans 2"/>
            </a:endParaRP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Open Sans 2"/>
              </a:rPr>
              <a:t>The Outreach teams also have navigators, who work with people who may have complex needs or are particularly entrenched in the street homeless lifestyle.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31121"/>
            <a:ext cx="9753600" cy="4852959"/>
            <a:chOff x="0" y="0"/>
            <a:chExt cx="4944681" cy="2460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4681" cy="2460254"/>
            </a:xfrm>
            <a:custGeom>
              <a:avLst/>
              <a:gdLst/>
              <a:ahLst/>
              <a:cxnLst/>
              <a:rect l="l" t="t" r="r" b="b"/>
              <a:pathLst>
                <a:path w="4944681" h="2460254">
                  <a:moveTo>
                    <a:pt x="0" y="0"/>
                  </a:moveTo>
                  <a:lnTo>
                    <a:pt x="4944681" y="0"/>
                  </a:lnTo>
                  <a:lnTo>
                    <a:pt x="4944681" y="2460254"/>
                  </a:lnTo>
                  <a:lnTo>
                    <a:pt x="0" y="2460254"/>
                  </a:lnTo>
                  <a:close/>
                </a:path>
              </a:pathLst>
            </a:custGeom>
            <a:solidFill>
              <a:srgbClr val="15A4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44681" cy="2479304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867632" y="4340864"/>
            <a:ext cx="2018336" cy="2018336"/>
          </a:xfrm>
          <a:custGeom>
            <a:avLst/>
            <a:gdLst/>
            <a:ahLst/>
            <a:cxnLst/>
            <a:rect l="l" t="t" r="r" b="b"/>
            <a:pathLst>
              <a:path w="2018336" h="2018336">
                <a:moveTo>
                  <a:pt x="0" y="0"/>
                </a:moveTo>
                <a:lnTo>
                  <a:pt x="2018336" y="0"/>
                </a:lnTo>
                <a:lnTo>
                  <a:pt x="2018336" y="2018336"/>
                </a:lnTo>
                <a:lnTo>
                  <a:pt x="0" y="2018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7158" y="2633251"/>
            <a:ext cx="9459284" cy="194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0"/>
              </a:lnSpc>
            </a:pPr>
            <a:r>
              <a:rPr lang="en-US" sz="2686" spc="59">
                <a:solidFill>
                  <a:srgbClr val="FFFFFF"/>
                </a:solidFill>
                <a:latin typeface="Chunk Five"/>
              </a:rPr>
              <a:t>IF YOU SEE SOMEONE NEEDING OUR SUPPORT, PLEASE GO TO </a:t>
            </a:r>
          </a:p>
          <a:p>
            <a:pPr algn="ctr">
              <a:lnSpc>
                <a:spcPts val="3760"/>
              </a:lnSpc>
            </a:pPr>
            <a:endParaRPr lang="en-US" sz="2686" spc="59">
              <a:solidFill>
                <a:srgbClr val="FFFFFF"/>
              </a:solidFill>
              <a:latin typeface="Chunk Five"/>
            </a:endParaRPr>
          </a:p>
          <a:p>
            <a:pPr algn="ctr">
              <a:lnSpc>
                <a:spcPts val="3760"/>
              </a:lnSpc>
            </a:pPr>
            <a:r>
              <a:rPr lang="en-US" sz="2686" spc="59">
                <a:solidFill>
                  <a:srgbClr val="FFFFFF"/>
                </a:solidFill>
                <a:latin typeface="Chunk Five"/>
              </a:rPr>
              <a:t>WWW.THESTREETLINK.ORG.UK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541020"/>
            <a:ext cx="7499432" cy="9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85"/>
              </a:lnSpc>
            </a:pPr>
            <a:r>
              <a:rPr lang="en-US" sz="4989">
                <a:solidFill>
                  <a:srgbClr val="15A44A"/>
                </a:solidFill>
                <a:latin typeface="Chunk Five"/>
              </a:rPr>
              <a:t>SPEAR Services in RBK</a:t>
            </a:r>
          </a:p>
        </p:txBody>
      </p:sp>
      <p:sp>
        <p:nvSpPr>
          <p:cNvPr id="3" name="AutoShape 3"/>
          <p:cNvSpPr/>
          <p:nvPr/>
        </p:nvSpPr>
        <p:spPr>
          <a:xfrm>
            <a:off x="6868107" y="1490599"/>
            <a:ext cx="1362845" cy="0"/>
          </a:xfrm>
          <a:prstGeom prst="line">
            <a:avLst/>
          </a:prstGeom>
          <a:ln w="76200" cap="flat">
            <a:solidFill>
              <a:srgbClr val="15A4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271087" y="2083860"/>
            <a:ext cx="920867" cy="420145"/>
          </a:xfrm>
          <a:custGeom>
            <a:avLst/>
            <a:gdLst/>
            <a:ahLst/>
            <a:cxnLst/>
            <a:rect l="l" t="t" r="r" b="b"/>
            <a:pathLst>
              <a:path w="920867" h="420145">
                <a:moveTo>
                  <a:pt x="0" y="0"/>
                </a:moveTo>
                <a:lnTo>
                  <a:pt x="920866" y="0"/>
                </a:lnTo>
                <a:lnTo>
                  <a:pt x="920866" y="420146"/>
                </a:lnTo>
                <a:lnTo>
                  <a:pt x="0" y="420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19674" y="1884485"/>
            <a:ext cx="5418933" cy="11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3"/>
              </a:lnSpc>
            </a:pPr>
            <a:r>
              <a:rPr lang="en-US" sz="2259">
                <a:solidFill>
                  <a:srgbClr val="000000"/>
                </a:solidFill>
                <a:latin typeface="Open Sans 2"/>
              </a:rPr>
              <a:t>Kingston – Outreach Team </a:t>
            </a:r>
          </a:p>
          <a:p>
            <a:pPr marL="487933" lvl="1" indent="-243967">
              <a:lnSpc>
                <a:spcPts val="3163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Open Sans 2"/>
              </a:rPr>
              <a:t>Team of 4 workers</a:t>
            </a:r>
          </a:p>
          <a:p>
            <a:pPr>
              <a:lnSpc>
                <a:spcPts val="3163"/>
              </a:lnSpc>
              <a:spcBef>
                <a:spcPct val="0"/>
              </a:spcBef>
            </a:pPr>
            <a:endParaRPr lang="en-US" sz="2259">
              <a:solidFill>
                <a:srgbClr val="000000"/>
              </a:solidFill>
              <a:latin typeface="Open Sans 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71087" y="3237455"/>
            <a:ext cx="920867" cy="420145"/>
          </a:xfrm>
          <a:custGeom>
            <a:avLst/>
            <a:gdLst/>
            <a:ahLst/>
            <a:cxnLst/>
            <a:rect l="l" t="t" r="r" b="b"/>
            <a:pathLst>
              <a:path w="920867" h="420145">
                <a:moveTo>
                  <a:pt x="0" y="0"/>
                </a:moveTo>
                <a:lnTo>
                  <a:pt x="920866" y="0"/>
                </a:lnTo>
                <a:lnTo>
                  <a:pt x="920866" y="420145"/>
                </a:lnTo>
                <a:lnTo>
                  <a:pt x="0" y="420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19674" y="3145978"/>
            <a:ext cx="5418933" cy="3181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3"/>
              </a:lnSpc>
            </a:pPr>
            <a:r>
              <a:rPr lang="en-US" sz="2259">
                <a:solidFill>
                  <a:srgbClr val="000000"/>
                </a:solidFill>
                <a:latin typeface="Open Sans 2"/>
              </a:rPr>
              <a:t>Kingston Resettlement Team</a:t>
            </a:r>
          </a:p>
          <a:p>
            <a:pPr marL="487933" lvl="1" indent="-243967">
              <a:lnSpc>
                <a:spcPts val="3163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Open Sans 2"/>
              </a:rPr>
              <a:t>St Johns Lodge (SJL)- 4 beds</a:t>
            </a:r>
          </a:p>
          <a:p>
            <a:pPr marL="487933" lvl="1" indent="-243967">
              <a:lnSpc>
                <a:spcPts val="3163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Open Sans 2"/>
              </a:rPr>
              <a:t>292 Kingston Road- 6 beds </a:t>
            </a:r>
          </a:p>
          <a:p>
            <a:pPr>
              <a:lnSpc>
                <a:spcPts val="3163"/>
              </a:lnSpc>
            </a:pPr>
            <a:r>
              <a:rPr lang="en-US" sz="2259">
                <a:solidFill>
                  <a:srgbClr val="000000"/>
                </a:solidFill>
                <a:latin typeface="Open Sans 2"/>
              </a:rPr>
              <a:t>       (currently closed)</a:t>
            </a:r>
          </a:p>
          <a:p>
            <a:pPr marL="487933" lvl="1" indent="-243967">
              <a:lnSpc>
                <a:spcPts val="3163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Open Sans 2"/>
              </a:rPr>
              <a:t>14 Howard Road-6 beds </a:t>
            </a:r>
          </a:p>
          <a:p>
            <a:pPr>
              <a:lnSpc>
                <a:spcPts val="3163"/>
              </a:lnSpc>
            </a:pPr>
            <a:r>
              <a:rPr lang="en-US" sz="2259">
                <a:solidFill>
                  <a:srgbClr val="000000"/>
                </a:solidFill>
                <a:latin typeface="Open Sans 2"/>
              </a:rPr>
              <a:t>       (currently closed)</a:t>
            </a:r>
          </a:p>
          <a:p>
            <a:pPr marL="487933" lvl="1" indent="-243967">
              <a:lnSpc>
                <a:spcPts val="3163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Open Sans 2"/>
              </a:rPr>
              <a:t>1 bed properties - 9 flats</a:t>
            </a:r>
          </a:p>
          <a:p>
            <a:pPr>
              <a:lnSpc>
                <a:spcPts val="3163"/>
              </a:lnSpc>
              <a:spcBef>
                <a:spcPct val="0"/>
              </a:spcBef>
            </a:pPr>
            <a:endParaRPr lang="en-US" sz="2259">
              <a:solidFill>
                <a:srgbClr val="000000"/>
              </a:solidFill>
              <a:latin typeface="Open Sans 2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867188" y="1004321"/>
            <a:ext cx="4886412" cy="4886412"/>
            <a:chOff x="0" y="0"/>
            <a:chExt cx="6515217" cy="65152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5217" cy="6515217"/>
            </a:xfrm>
            <a:custGeom>
              <a:avLst/>
              <a:gdLst/>
              <a:ahLst/>
              <a:cxnLst/>
              <a:rect l="l" t="t" r="r" b="b"/>
              <a:pathLst>
                <a:path w="6515217" h="6515217">
                  <a:moveTo>
                    <a:pt x="0" y="0"/>
                  </a:moveTo>
                  <a:lnTo>
                    <a:pt x="6515217" y="0"/>
                  </a:lnTo>
                  <a:lnTo>
                    <a:pt x="6515217" y="6515217"/>
                  </a:lnTo>
                  <a:lnTo>
                    <a:pt x="0" y="6515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983314">
              <a:off x="1601000" y="2739149"/>
              <a:ext cx="2256800" cy="2155244"/>
            </a:xfrm>
            <a:custGeom>
              <a:avLst/>
              <a:gdLst/>
              <a:ahLst/>
              <a:cxnLst/>
              <a:rect l="l" t="t" r="r" b="b"/>
              <a:pathLst>
                <a:path w="2256800" h="2155244">
                  <a:moveTo>
                    <a:pt x="0" y="0"/>
                  </a:moveTo>
                  <a:lnTo>
                    <a:pt x="2256801" y="0"/>
                  </a:lnTo>
                  <a:lnTo>
                    <a:pt x="2256801" y="2155244"/>
                  </a:lnTo>
                  <a:lnTo>
                    <a:pt x="0" y="2155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319674" y="6182995"/>
            <a:ext cx="754952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15A44A"/>
                </a:solidFill>
                <a:latin typeface="Open Sans 2"/>
              </a:rPr>
              <a:t>There is no pathway from these properties as in quotas, the move on from the above HMO's is generally to PRS.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54552" y="0"/>
            <a:ext cx="3770485" cy="7315200"/>
            <a:chOff x="0" y="0"/>
            <a:chExt cx="1998694" cy="38777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8694" cy="3877709"/>
            </a:xfrm>
            <a:custGeom>
              <a:avLst/>
              <a:gdLst/>
              <a:ahLst/>
              <a:cxnLst/>
              <a:rect l="l" t="t" r="r" b="b"/>
              <a:pathLst>
                <a:path w="1998694" h="3877709">
                  <a:moveTo>
                    <a:pt x="0" y="0"/>
                  </a:moveTo>
                  <a:lnTo>
                    <a:pt x="1998694" y="0"/>
                  </a:lnTo>
                  <a:lnTo>
                    <a:pt x="1998694" y="3877709"/>
                  </a:lnTo>
                  <a:lnTo>
                    <a:pt x="0" y="3877709"/>
                  </a:lnTo>
                  <a:close/>
                </a:path>
              </a:pathLst>
            </a:custGeom>
            <a:solidFill>
              <a:srgbClr val="15A4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998694" cy="3896759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58696" y="859195"/>
            <a:ext cx="3162197" cy="5596809"/>
          </a:xfrm>
          <a:custGeom>
            <a:avLst/>
            <a:gdLst/>
            <a:ahLst/>
            <a:cxnLst/>
            <a:rect l="l" t="t" r="r" b="b"/>
            <a:pathLst>
              <a:path w="3162197" h="5596809">
                <a:moveTo>
                  <a:pt x="0" y="0"/>
                </a:moveTo>
                <a:lnTo>
                  <a:pt x="3162197" y="0"/>
                </a:lnTo>
                <a:lnTo>
                  <a:pt x="3162197" y="5596810"/>
                </a:lnTo>
                <a:lnTo>
                  <a:pt x="0" y="5596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0851" y="731520"/>
            <a:ext cx="7577405" cy="75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9"/>
              </a:lnSpc>
            </a:pPr>
            <a:r>
              <a:rPr lang="en-US" sz="4989">
                <a:solidFill>
                  <a:srgbClr val="15A44A"/>
                </a:solidFill>
                <a:latin typeface="Chunk Five"/>
              </a:rPr>
              <a:t>Accommodation</a:t>
            </a:r>
          </a:p>
        </p:txBody>
      </p:sp>
      <p:sp>
        <p:nvSpPr>
          <p:cNvPr id="7" name="AutoShape 7"/>
          <p:cNvSpPr/>
          <p:nvPr/>
        </p:nvSpPr>
        <p:spPr>
          <a:xfrm>
            <a:off x="4419553" y="1448816"/>
            <a:ext cx="1362845" cy="0"/>
          </a:xfrm>
          <a:prstGeom prst="line">
            <a:avLst/>
          </a:prstGeom>
          <a:ln w="76200" cap="flat">
            <a:solidFill>
              <a:srgbClr val="15A4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02517" y="1760627"/>
            <a:ext cx="4852035" cy="273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Chunk Five"/>
              </a:rPr>
              <a:t>Permanently staffed hostels</a:t>
            </a:r>
          </a:p>
          <a:p>
            <a:pPr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Chunk Five"/>
              </a:rPr>
              <a:t>Houses of Multiple Occupancy</a:t>
            </a:r>
          </a:p>
          <a:p>
            <a:pPr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Chunk Five"/>
              </a:rPr>
              <a:t>Private Rented Accommodation</a:t>
            </a:r>
          </a:p>
          <a:p>
            <a:pPr>
              <a:lnSpc>
                <a:spcPts val="5499"/>
              </a:lnSpc>
            </a:pPr>
            <a:r>
              <a:rPr lang="en-US" sz="2199">
                <a:solidFill>
                  <a:srgbClr val="000000"/>
                </a:solidFill>
                <a:latin typeface="Chunk Five"/>
              </a:rPr>
              <a:t>Young people’s hostel</a:t>
            </a:r>
          </a:p>
        </p:txBody>
      </p:sp>
      <p:sp>
        <p:nvSpPr>
          <p:cNvPr id="9" name="Freeform 9"/>
          <p:cNvSpPr/>
          <p:nvPr/>
        </p:nvSpPr>
        <p:spPr>
          <a:xfrm>
            <a:off x="271087" y="2140411"/>
            <a:ext cx="568433" cy="259348"/>
          </a:xfrm>
          <a:custGeom>
            <a:avLst/>
            <a:gdLst/>
            <a:ahLst/>
            <a:cxnLst/>
            <a:rect l="l" t="t" r="r" b="b"/>
            <a:pathLst>
              <a:path w="568433" h="259348">
                <a:moveTo>
                  <a:pt x="0" y="0"/>
                </a:moveTo>
                <a:lnTo>
                  <a:pt x="568433" y="0"/>
                </a:lnTo>
                <a:lnTo>
                  <a:pt x="568433" y="259348"/>
                </a:lnTo>
                <a:lnTo>
                  <a:pt x="0" y="259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02517" y="4911685"/>
            <a:ext cx="4554525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 2"/>
              </a:rPr>
              <a:t>Clients can enter at any level based on their clinical needs. 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 2"/>
              </a:rPr>
              <a:t>The different levels provide a clear pathway for those most in need.</a:t>
            </a:r>
          </a:p>
        </p:txBody>
      </p:sp>
      <p:sp>
        <p:nvSpPr>
          <p:cNvPr id="11" name="Freeform 11"/>
          <p:cNvSpPr/>
          <p:nvPr/>
        </p:nvSpPr>
        <p:spPr>
          <a:xfrm>
            <a:off x="271087" y="2800579"/>
            <a:ext cx="568433" cy="259348"/>
          </a:xfrm>
          <a:custGeom>
            <a:avLst/>
            <a:gdLst/>
            <a:ahLst/>
            <a:cxnLst/>
            <a:rect l="l" t="t" r="r" b="b"/>
            <a:pathLst>
              <a:path w="568433" h="259348">
                <a:moveTo>
                  <a:pt x="0" y="0"/>
                </a:moveTo>
                <a:lnTo>
                  <a:pt x="568433" y="0"/>
                </a:lnTo>
                <a:lnTo>
                  <a:pt x="568433" y="259348"/>
                </a:lnTo>
                <a:lnTo>
                  <a:pt x="0" y="259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1087" y="3459977"/>
            <a:ext cx="568433" cy="259348"/>
          </a:xfrm>
          <a:custGeom>
            <a:avLst/>
            <a:gdLst/>
            <a:ahLst/>
            <a:cxnLst/>
            <a:rect l="l" t="t" r="r" b="b"/>
            <a:pathLst>
              <a:path w="568433" h="259348">
                <a:moveTo>
                  <a:pt x="0" y="0"/>
                </a:moveTo>
                <a:lnTo>
                  <a:pt x="568433" y="0"/>
                </a:lnTo>
                <a:lnTo>
                  <a:pt x="568433" y="259348"/>
                </a:lnTo>
                <a:lnTo>
                  <a:pt x="0" y="259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1087" y="4119375"/>
            <a:ext cx="568433" cy="259348"/>
          </a:xfrm>
          <a:custGeom>
            <a:avLst/>
            <a:gdLst/>
            <a:ahLst/>
            <a:cxnLst/>
            <a:rect l="l" t="t" r="r" b="b"/>
            <a:pathLst>
              <a:path w="568433" h="259348">
                <a:moveTo>
                  <a:pt x="0" y="0"/>
                </a:moveTo>
                <a:lnTo>
                  <a:pt x="568433" y="0"/>
                </a:lnTo>
                <a:lnTo>
                  <a:pt x="568433" y="259347"/>
                </a:lnTo>
                <a:lnTo>
                  <a:pt x="0" y="25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541020"/>
            <a:ext cx="6222980" cy="9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85"/>
              </a:lnSpc>
            </a:pPr>
            <a:r>
              <a:rPr lang="en-US" sz="4989">
                <a:solidFill>
                  <a:srgbClr val="15A44A"/>
                </a:solidFill>
                <a:latin typeface="Chunk Five"/>
              </a:rPr>
              <a:t>Current challenges</a:t>
            </a:r>
          </a:p>
        </p:txBody>
      </p:sp>
      <p:sp>
        <p:nvSpPr>
          <p:cNvPr id="3" name="AutoShape 3"/>
          <p:cNvSpPr/>
          <p:nvPr/>
        </p:nvSpPr>
        <p:spPr>
          <a:xfrm>
            <a:off x="5257268" y="1490599"/>
            <a:ext cx="1362845" cy="0"/>
          </a:xfrm>
          <a:prstGeom prst="line">
            <a:avLst/>
          </a:prstGeom>
          <a:ln w="76200" cap="flat">
            <a:solidFill>
              <a:srgbClr val="15A4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7602986" y="2572369"/>
            <a:ext cx="1717379" cy="2170463"/>
          </a:xfrm>
          <a:custGeom>
            <a:avLst/>
            <a:gdLst/>
            <a:ahLst/>
            <a:cxnLst/>
            <a:rect l="l" t="t" r="r" b="b"/>
            <a:pathLst>
              <a:path w="1717379" h="2170463">
                <a:moveTo>
                  <a:pt x="0" y="0"/>
                </a:moveTo>
                <a:lnTo>
                  <a:pt x="1717379" y="0"/>
                </a:lnTo>
                <a:lnTo>
                  <a:pt x="1717379" y="2170462"/>
                </a:lnTo>
                <a:lnTo>
                  <a:pt x="0" y="2170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68956" y="2351122"/>
            <a:ext cx="5780834" cy="349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spc="-68">
                <a:solidFill>
                  <a:srgbClr val="000000"/>
                </a:solidFill>
                <a:latin typeface="Open Sans 2"/>
              </a:rPr>
              <a:t>With the increasing prices, people are having to make difficult choices on spending priorities leading to rent or mortgage arrears.</a:t>
            </a:r>
          </a:p>
          <a:p>
            <a:pPr>
              <a:lnSpc>
                <a:spcPts val="3079"/>
              </a:lnSpc>
            </a:pPr>
            <a:endParaRPr lang="en-US" sz="2199" spc="-68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3079"/>
              </a:lnSpc>
            </a:pPr>
            <a:r>
              <a:rPr lang="en-US" sz="2199" spc="-68">
                <a:solidFill>
                  <a:srgbClr val="000000"/>
                </a:solidFill>
                <a:latin typeface="Open Sans 2"/>
              </a:rPr>
              <a:t>As the need for services increases, people’s budgeting will reduce donations.  </a:t>
            </a:r>
          </a:p>
          <a:p>
            <a:pPr>
              <a:lnSpc>
                <a:spcPts val="3079"/>
              </a:lnSpc>
            </a:pPr>
            <a:endParaRPr lang="en-US" sz="2199" spc="-68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3079"/>
              </a:lnSpc>
            </a:pPr>
            <a:r>
              <a:rPr lang="en-US" sz="2199" spc="-68">
                <a:solidFill>
                  <a:srgbClr val="000000"/>
                </a:solidFill>
                <a:latin typeface="Open Sans 2"/>
              </a:rPr>
              <a:t>A recent survey indicated that 14% of people plan to reduce charity giving.</a:t>
            </a:r>
          </a:p>
        </p:txBody>
      </p:sp>
      <p:sp>
        <p:nvSpPr>
          <p:cNvPr id="6" name="Freeform 6"/>
          <p:cNvSpPr/>
          <p:nvPr/>
        </p:nvSpPr>
        <p:spPr>
          <a:xfrm>
            <a:off x="731520" y="2463690"/>
            <a:ext cx="568433" cy="259348"/>
          </a:xfrm>
          <a:custGeom>
            <a:avLst/>
            <a:gdLst/>
            <a:ahLst/>
            <a:cxnLst/>
            <a:rect l="l" t="t" r="r" b="b"/>
            <a:pathLst>
              <a:path w="568433" h="259348">
                <a:moveTo>
                  <a:pt x="0" y="0"/>
                </a:moveTo>
                <a:lnTo>
                  <a:pt x="568433" y="0"/>
                </a:lnTo>
                <a:lnTo>
                  <a:pt x="568433" y="259348"/>
                </a:lnTo>
                <a:lnTo>
                  <a:pt x="0" y="259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1520" y="3988971"/>
            <a:ext cx="568433" cy="259348"/>
          </a:xfrm>
          <a:custGeom>
            <a:avLst/>
            <a:gdLst/>
            <a:ahLst/>
            <a:cxnLst/>
            <a:rect l="l" t="t" r="r" b="b"/>
            <a:pathLst>
              <a:path w="568433" h="259348">
                <a:moveTo>
                  <a:pt x="0" y="0"/>
                </a:moveTo>
                <a:lnTo>
                  <a:pt x="568433" y="0"/>
                </a:lnTo>
                <a:lnTo>
                  <a:pt x="568433" y="259347"/>
                </a:lnTo>
                <a:lnTo>
                  <a:pt x="0" y="259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1520" y="5219868"/>
            <a:ext cx="568433" cy="259348"/>
          </a:xfrm>
          <a:custGeom>
            <a:avLst/>
            <a:gdLst/>
            <a:ahLst/>
            <a:cxnLst/>
            <a:rect l="l" t="t" r="r" b="b"/>
            <a:pathLst>
              <a:path w="568433" h="259348">
                <a:moveTo>
                  <a:pt x="0" y="0"/>
                </a:moveTo>
                <a:lnTo>
                  <a:pt x="568433" y="0"/>
                </a:lnTo>
                <a:lnTo>
                  <a:pt x="568433" y="259348"/>
                </a:lnTo>
                <a:lnTo>
                  <a:pt x="0" y="259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541020"/>
            <a:ext cx="6222980" cy="9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85"/>
              </a:lnSpc>
            </a:pPr>
            <a:r>
              <a:rPr lang="en-US" sz="4989">
                <a:solidFill>
                  <a:srgbClr val="15A44A"/>
                </a:solidFill>
                <a:latin typeface="Chunk Five"/>
              </a:rPr>
              <a:t>Nationally</a:t>
            </a:r>
          </a:p>
        </p:txBody>
      </p:sp>
      <p:sp>
        <p:nvSpPr>
          <p:cNvPr id="3" name="AutoShape 3"/>
          <p:cNvSpPr/>
          <p:nvPr/>
        </p:nvSpPr>
        <p:spPr>
          <a:xfrm>
            <a:off x="2718829" y="1528699"/>
            <a:ext cx="1362845" cy="0"/>
          </a:xfrm>
          <a:prstGeom prst="line">
            <a:avLst/>
          </a:prstGeom>
          <a:ln w="76200" cap="flat">
            <a:solidFill>
              <a:srgbClr val="15A4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468956" y="2603526"/>
            <a:ext cx="7667035" cy="427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spc="-68">
                <a:solidFill>
                  <a:srgbClr val="000000"/>
                </a:solidFill>
                <a:latin typeface="Open Sans 2"/>
              </a:rPr>
              <a:t>7,236 people were counted or estimated by local authorities to be sleeping rough in England over the month of June 2023 </a:t>
            </a:r>
          </a:p>
          <a:p>
            <a:pPr>
              <a:lnSpc>
                <a:spcPts val="3079"/>
              </a:lnSpc>
            </a:pPr>
            <a:endParaRPr lang="en-US" sz="2199" spc="-68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3079"/>
              </a:lnSpc>
            </a:pPr>
            <a:r>
              <a:rPr lang="en-US" sz="2199" spc="-68">
                <a:solidFill>
                  <a:srgbClr val="000000"/>
                </a:solidFill>
                <a:latin typeface="Open Sans 2"/>
              </a:rPr>
              <a:t>This represents a 15% increase since March 2023, and up 1,668 people or 30% since the same period last year. </a:t>
            </a:r>
          </a:p>
          <a:p>
            <a:pPr>
              <a:lnSpc>
                <a:spcPts val="3079"/>
              </a:lnSpc>
            </a:pPr>
            <a:endParaRPr lang="en-US" sz="2199" spc="-68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3079"/>
              </a:lnSpc>
            </a:pPr>
            <a:r>
              <a:rPr lang="en-US" sz="2199" spc="-68">
                <a:solidFill>
                  <a:srgbClr val="000000"/>
                </a:solidFill>
                <a:latin typeface="Open Sans 2"/>
              </a:rPr>
              <a:t>Data gathered from “street counts” and estimations provided by local authorities nationally</a:t>
            </a:r>
          </a:p>
          <a:p>
            <a:pPr>
              <a:lnSpc>
                <a:spcPts val="3079"/>
              </a:lnSpc>
            </a:pPr>
            <a:endParaRPr lang="en-US" sz="2199" spc="-68">
              <a:solidFill>
                <a:srgbClr val="000000"/>
              </a:solidFill>
              <a:latin typeface="Open Sans 2"/>
            </a:endParaRPr>
          </a:p>
          <a:p>
            <a:pPr>
              <a:lnSpc>
                <a:spcPts val="3079"/>
              </a:lnSpc>
            </a:pPr>
            <a:r>
              <a:rPr lang="en-US" sz="2199" spc="-68">
                <a:solidFill>
                  <a:srgbClr val="000000"/>
                </a:solidFill>
                <a:latin typeface="Open Sans 2"/>
              </a:rPr>
              <a:t>Is a ‘best guess’ and the true number is likely to be higher</a:t>
            </a:r>
          </a:p>
          <a:p>
            <a:pPr>
              <a:lnSpc>
                <a:spcPts val="3079"/>
              </a:lnSpc>
            </a:pPr>
            <a:endParaRPr lang="en-US" sz="2199" spc="-68">
              <a:solidFill>
                <a:srgbClr val="000000"/>
              </a:solidFill>
              <a:latin typeface="Open Sans 2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31520" y="2758073"/>
            <a:ext cx="568433" cy="259348"/>
          </a:xfrm>
          <a:custGeom>
            <a:avLst/>
            <a:gdLst/>
            <a:ahLst/>
            <a:cxnLst/>
            <a:rect l="l" t="t" r="r" b="b"/>
            <a:pathLst>
              <a:path w="568433" h="259348">
                <a:moveTo>
                  <a:pt x="0" y="0"/>
                </a:moveTo>
                <a:lnTo>
                  <a:pt x="568433" y="0"/>
                </a:lnTo>
                <a:lnTo>
                  <a:pt x="568433" y="259348"/>
                </a:lnTo>
                <a:lnTo>
                  <a:pt x="0" y="259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1520" y="3988971"/>
            <a:ext cx="568433" cy="259348"/>
          </a:xfrm>
          <a:custGeom>
            <a:avLst/>
            <a:gdLst/>
            <a:ahLst/>
            <a:cxnLst/>
            <a:rect l="l" t="t" r="r" b="b"/>
            <a:pathLst>
              <a:path w="568433" h="259348">
                <a:moveTo>
                  <a:pt x="0" y="0"/>
                </a:moveTo>
                <a:lnTo>
                  <a:pt x="568433" y="0"/>
                </a:lnTo>
                <a:lnTo>
                  <a:pt x="568433" y="259347"/>
                </a:lnTo>
                <a:lnTo>
                  <a:pt x="0" y="259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1520" y="5219868"/>
            <a:ext cx="568433" cy="259348"/>
          </a:xfrm>
          <a:custGeom>
            <a:avLst/>
            <a:gdLst/>
            <a:ahLst/>
            <a:cxnLst/>
            <a:rect l="l" t="t" r="r" b="b"/>
            <a:pathLst>
              <a:path w="568433" h="259348">
                <a:moveTo>
                  <a:pt x="0" y="0"/>
                </a:moveTo>
                <a:lnTo>
                  <a:pt x="568433" y="0"/>
                </a:lnTo>
                <a:lnTo>
                  <a:pt x="568433" y="259348"/>
                </a:lnTo>
                <a:lnTo>
                  <a:pt x="0" y="259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16237" y="1724963"/>
            <a:ext cx="7321126" cy="81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spc="219">
                <a:solidFill>
                  <a:srgbClr val="000000"/>
                </a:solidFill>
                <a:latin typeface="Chunk Five"/>
              </a:rPr>
              <a:t>CURRENT ROUGH SLEEPING SITUATION UK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spc="219">
                <a:solidFill>
                  <a:srgbClr val="000000"/>
                </a:solidFill>
                <a:latin typeface="Chunk Five"/>
              </a:rPr>
              <a:t>(LATEST DATA)</a:t>
            </a:r>
          </a:p>
        </p:txBody>
      </p:sp>
      <p:sp>
        <p:nvSpPr>
          <p:cNvPr id="9" name="Freeform 9"/>
          <p:cNvSpPr/>
          <p:nvPr/>
        </p:nvSpPr>
        <p:spPr>
          <a:xfrm>
            <a:off x="731520" y="6218564"/>
            <a:ext cx="568433" cy="259348"/>
          </a:xfrm>
          <a:custGeom>
            <a:avLst/>
            <a:gdLst/>
            <a:ahLst/>
            <a:cxnLst/>
            <a:rect l="l" t="t" r="r" b="b"/>
            <a:pathLst>
              <a:path w="568433" h="259348">
                <a:moveTo>
                  <a:pt x="0" y="0"/>
                </a:moveTo>
                <a:lnTo>
                  <a:pt x="568433" y="0"/>
                </a:lnTo>
                <a:lnTo>
                  <a:pt x="568433" y="259348"/>
                </a:lnTo>
                <a:lnTo>
                  <a:pt x="0" y="259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D4EAE6DE4EB488BDC8EAA347E0E26" ma:contentTypeVersion="13" ma:contentTypeDescription="Create a new document." ma:contentTypeScope="" ma:versionID="7e2266c73329abe104bd21017e2f9848">
  <xsd:schema xmlns:xsd="http://www.w3.org/2001/XMLSchema" xmlns:xs="http://www.w3.org/2001/XMLSchema" xmlns:p="http://schemas.microsoft.com/office/2006/metadata/properties" xmlns:ns3="c527be8d-dadc-450f-8d4e-83f3e834e6cf" xmlns:ns4="db3d659d-6b00-4094-94dd-b98c49e1354e" targetNamespace="http://schemas.microsoft.com/office/2006/metadata/properties" ma:root="true" ma:fieldsID="9871a5d68141d04b0f2f2d4907b3e8d5" ns3:_="" ns4:_="">
    <xsd:import namespace="c527be8d-dadc-450f-8d4e-83f3e834e6cf"/>
    <xsd:import namespace="db3d659d-6b00-4094-94dd-b98c49e135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7be8d-dadc-450f-8d4e-83f3e834e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d659d-6b00-4094-94dd-b98c49e1354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27be8d-dadc-450f-8d4e-83f3e834e6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78C3E-648A-4C11-9A4D-F61F4D2410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7be8d-dadc-450f-8d4e-83f3e834e6cf"/>
    <ds:schemaRef ds:uri="db3d659d-6b00-4094-94dd-b98c49e13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AA09B3-6C00-468A-AB96-B99AFF945B27}">
  <ds:schemaRefs>
    <ds:schemaRef ds:uri="http://www.w3.org/XML/1998/namespace"/>
    <ds:schemaRef ds:uri="http://schemas.microsoft.com/office/infopath/2007/PartnerControls"/>
    <ds:schemaRef ds:uri="c527be8d-dadc-450f-8d4e-83f3e834e6cf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b3d659d-6b00-4094-94dd-b98c49e1354e"/>
  </ds:schemaRefs>
</ds:datastoreItem>
</file>

<file path=customXml/itemProps3.xml><?xml version="1.0" encoding="utf-8"?>
<ds:datastoreItem xmlns:ds="http://schemas.openxmlformats.org/officeDocument/2006/customXml" ds:itemID="{282C56B5-87F0-44B8-9A70-DA8B73D32F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464</Words>
  <Application>Microsoft Office PowerPoint</Application>
  <PresentationFormat>Custom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Chunk Five</vt:lpstr>
      <vt:lpstr>Open Sans 2</vt:lpstr>
      <vt:lpstr>Open Sans 2 Light Italics</vt:lpstr>
      <vt:lpstr>Open Sans 1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Outreach Presentation</dc:title>
  <dc:creator>Gary Clements</dc:creator>
  <cp:lastModifiedBy>Camilla Wheal</cp:lastModifiedBy>
  <cp:revision>2</cp:revision>
  <dcterms:created xsi:type="dcterms:W3CDTF">2006-08-16T00:00:00Z</dcterms:created>
  <dcterms:modified xsi:type="dcterms:W3CDTF">2023-11-21T13:07:34Z</dcterms:modified>
  <dc:identifier>DAF0ycq-vKM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0x010100299D4EAE6DE4EB488BDC8EAA347E0E26</vt:lpwstr>
  </property>
</Properties>
</file>